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53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60" r:id="rId18"/>
    <p:sldId id="362" r:id="rId19"/>
    <p:sldId id="366" r:id="rId20"/>
    <p:sldId id="334" r:id="rId21"/>
    <p:sldId id="350" r:id="rId22"/>
    <p:sldId id="351" r:id="rId23"/>
    <p:sldId id="335" r:id="rId24"/>
    <p:sldId id="304" r:id="rId25"/>
    <p:sldId id="323" r:id="rId26"/>
    <p:sldId id="325" r:id="rId27"/>
    <p:sldId id="342" r:id="rId28"/>
    <p:sldId id="327" r:id="rId29"/>
    <p:sldId id="324" r:id="rId30"/>
    <p:sldId id="329" r:id="rId31"/>
    <p:sldId id="353" r:id="rId32"/>
    <p:sldId id="330" r:id="rId33"/>
    <p:sldId id="357" r:id="rId34"/>
    <p:sldId id="358" r:id="rId35"/>
    <p:sldId id="326" r:id="rId36"/>
    <p:sldId id="331" r:id="rId37"/>
    <p:sldId id="354" r:id="rId38"/>
    <p:sldId id="356" r:id="rId39"/>
    <p:sldId id="333" r:id="rId40"/>
    <p:sldId id="355" r:id="rId41"/>
    <p:sldId id="348" r:id="rId42"/>
    <p:sldId id="290" r:id="rId43"/>
    <p:sldId id="311" r:id="rId44"/>
    <p:sldId id="312" r:id="rId45"/>
    <p:sldId id="313" r:id="rId46"/>
    <p:sldId id="314" r:id="rId47"/>
    <p:sldId id="316" r:id="rId48"/>
    <p:sldId id="317" r:id="rId49"/>
    <p:sldId id="352" r:id="rId50"/>
    <p:sldId id="359" r:id="rId51"/>
    <p:sldId id="267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6B298"/>
    <a:srgbClr val="F2F2F2"/>
    <a:srgbClr val="DDDDDD"/>
    <a:srgbClr val="66FF66"/>
    <a:srgbClr val="00FFFF"/>
    <a:srgbClr val="DEDEDE"/>
    <a:srgbClr val="CCFFCC"/>
    <a:srgbClr val="002060"/>
    <a:srgbClr val="1D2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2" autoAdjust="0"/>
  </p:normalViewPr>
  <p:slideViewPr>
    <p:cSldViewPr>
      <p:cViewPr>
        <p:scale>
          <a:sx n="73" d="100"/>
          <a:sy n="73" d="100"/>
        </p:scale>
        <p:origin x="-70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2708352"/>
        <c:axId val="122709888"/>
      </c:barChart>
      <c:catAx>
        <c:axId val="122708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09888"/>
        <c:crosses val="autoZero"/>
        <c:auto val="1"/>
        <c:lblAlgn val="ctr"/>
        <c:lblOffset val="100"/>
        <c:noMultiLvlLbl val="0"/>
      </c:catAx>
      <c:valAx>
        <c:axId val="122709888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08352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47.jpeg"/><Relationship Id="rId2" Type="http://schemas.openxmlformats.org/officeDocument/2006/relationships/image" Target="../media/image97.jpg"/><Relationship Id="rId1" Type="http://schemas.openxmlformats.org/officeDocument/2006/relationships/image" Target="../media/image96.jpg"/><Relationship Id="rId6" Type="http://schemas.openxmlformats.org/officeDocument/2006/relationships/image" Target="../media/image33.jpeg"/><Relationship Id="rId5" Type="http://schemas.openxmlformats.org/officeDocument/2006/relationships/image" Target="../media/image100.jpg"/><Relationship Id="rId4" Type="http://schemas.openxmlformats.org/officeDocument/2006/relationships/image" Target="../media/image9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47.jpeg"/><Relationship Id="rId2" Type="http://schemas.openxmlformats.org/officeDocument/2006/relationships/image" Target="../media/image97.jpg"/><Relationship Id="rId1" Type="http://schemas.openxmlformats.org/officeDocument/2006/relationships/image" Target="../media/image96.jpg"/><Relationship Id="rId6" Type="http://schemas.openxmlformats.org/officeDocument/2006/relationships/image" Target="../media/image33.jpeg"/><Relationship Id="rId5" Type="http://schemas.openxmlformats.org/officeDocument/2006/relationships/image" Target="../media/image100.jpg"/><Relationship Id="rId4" Type="http://schemas.openxmlformats.org/officeDocument/2006/relationships/image" Target="../media/image9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4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4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4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4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8/21/2014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jpeg"/><Relationship Id="rId7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jpeg"/><Relationship Id="rId7" Type="http://schemas.openxmlformats.org/officeDocument/2006/relationships/image" Target="../media/image5.jpe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47.jpe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ps-survey-summary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gif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7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82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80.png"/><Relationship Id="rId9" Type="http://schemas.openxmlformats.org/officeDocument/2006/relationships/image" Target="../media/image8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5.wmf"/><Relationship Id="rId9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png"/><Relationship Id="rId11" Type="http://schemas.openxmlformats.org/officeDocument/2006/relationships/image" Target="../media/image7.png"/><Relationship Id="rId5" Type="http://schemas.openxmlformats.org/officeDocument/2006/relationships/image" Target="../media/image80.png"/><Relationship Id="rId10" Type="http://schemas.openxmlformats.org/officeDocument/2006/relationships/image" Target="../media/image6.png"/><Relationship Id="rId4" Type="http://schemas.openxmlformats.org/officeDocument/2006/relationships/image" Target="../media/image87.wmf"/><Relationship Id="rId9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1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6.jpg"/><Relationship Id="rId7" Type="http://schemas.openxmlformats.org/officeDocument/2006/relationships/image" Target="../media/image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6.jpeg"/><Relationship Id="rId4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7.jpeg"/><Relationship Id="rId7" Type="http://schemas.openxmlformats.org/officeDocument/2006/relationships/image" Target="../media/image5.jpe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10" Type="http://schemas.openxmlformats.org/officeDocument/2006/relationships/image" Target="../media/image111.png"/><Relationship Id="rId4" Type="http://schemas.openxmlformats.org/officeDocument/2006/relationships/image" Target="../media/image108.jpg"/><Relationship Id="rId9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1609036" y="1770753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0481E-7 L -0.60452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26" y="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61285 -0.003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-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61285 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-0.81632 0.0069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05117" y="2895600"/>
            <a:ext cx="318588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u="sng" dirty="0" smtClean="0">
                <a:solidFill>
                  <a:srgbClr val="000000"/>
                </a:solidFill>
              </a:rPr>
              <a:t>table/</a:t>
            </a:r>
            <a:r>
              <a:rPr lang="en-US" u="sng" dirty="0" err="1" smtClean="0">
                <a:solidFill>
                  <a:srgbClr val="000000"/>
                </a:solidFill>
              </a:rPr>
              <a:t>tr</a:t>
            </a:r>
            <a:r>
              <a:rPr lang="en-US" u="sng" dirty="0" smtClean="0">
                <a:solidFill>
                  <a:srgbClr val="000000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</a:t>
            </a:r>
            <a:r>
              <a:rPr lang="en-US" altLang="zh-CN" sz="2500" b="1" dirty="0" smtClean="0">
                <a:ea typeface="宋体" panose="02010600030101010101" pitchFamily="2" charset="-122"/>
              </a:rPr>
              <a:t>1&amp;2 GET clicked node and get parent “TABLE” node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581400" y="1485125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19600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416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Gross</a:t>
            </a:r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-61201" y="54544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idea:PROCESS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3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smtClean="0">
                          <a:effectLst/>
                        </a:rPr>
                        <a:t>600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4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65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X 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4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h = Hardware’s score on </a:t>
            </a:r>
            <a:r>
              <a:rPr lang="en-US" b="1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163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>
                <a:solidFill>
                  <a:srgbClr val="FFC000"/>
                </a:solidFill>
              </a:rPr>
              <a:t>Hardware’s score 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59140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904439"/>
              </p:ext>
            </p:extLst>
          </p:nvPr>
        </p:nvGraphicFramePr>
        <p:xfrm>
          <a:off x="3459479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4" name="Equation" r:id="rId5" imgW="850531" imgH="583947" progId="Equation.DSMT4">
                  <p:embed/>
                </p:oleObj>
              </mc:Choice>
              <mc:Fallback>
                <p:oleObj name="Equation" r:id="rId5" imgW="850531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30801"/>
              </p:ext>
            </p:extLst>
          </p:nvPr>
        </p:nvGraphicFramePr>
        <p:xfrm>
          <a:off x="6560660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5" name="Equation" r:id="rId7" imgW="863225" imgH="583947" progId="Equation.DSMT4">
                  <p:embed/>
                </p:oleObj>
              </mc:Choice>
              <mc:Fallback>
                <p:oleObj name="Equation" r:id="rId7" imgW="863225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40542"/>
              </p:ext>
            </p:extLst>
          </p:nvPr>
        </p:nvGraphicFramePr>
        <p:xfrm>
          <a:off x="640079" y="1752600"/>
          <a:ext cx="7863842" cy="4760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Graphics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85543"/>
              </p:ext>
            </p:extLst>
          </p:nvPr>
        </p:nvGraphicFramePr>
        <p:xfrm>
          <a:off x="345947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4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934222"/>
              </p:ext>
            </p:extLst>
          </p:nvPr>
        </p:nvGraphicFramePr>
        <p:xfrm>
          <a:off x="662371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5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71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57200" y="2084345"/>
            <a:ext cx="20986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8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9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698226"/>
              </p:ext>
            </p:extLst>
          </p:nvPr>
        </p:nvGraphicFramePr>
        <p:xfrm>
          <a:off x="4141694" y="2336053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3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694" y="2336053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260951"/>
              </p:ext>
            </p:extLst>
          </p:nvPr>
        </p:nvGraphicFramePr>
        <p:xfrm>
          <a:off x="4119282" y="3682206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4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282" y="3682206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7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068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</a:t>
            </a:r>
            <a:r>
              <a:rPr lang="en-US" dirty="0"/>
              <a:t>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>
                <a:solidFill>
                  <a:srgbClr val="FFC000"/>
                </a:solidFill>
              </a:rPr>
              <a:t>Hardwar’s </a:t>
            </a:r>
            <a:r>
              <a:rPr lang="en-US" b="1" dirty="0">
                <a:solidFill>
                  <a:srgbClr val="FFC000"/>
                </a:solidFill>
              </a:rPr>
              <a:t>score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694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509538"/>
              </p:ext>
            </p:extLst>
          </p:nvPr>
        </p:nvGraphicFramePr>
        <p:xfrm>
          <a:off x="4117975" y="3883025"/>
          <a:ext cx="146208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7" name="Equation" r:id="rId3" imgW="431640" imgH="393480" progId="Equation.DSMT4">
                  <p:embed/>
                </p:oleObj>
              </mc:Choice>
              <mc:Fallback>
                <p:oleObj name="Equation" r:id="rId3" imgW="431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3883025"/>
                        <a:ext cx="1462088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2268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en-US" b="1" dirty="0" smtClean="0"/>
              <a:t> </a:t>
            </a:r>
            <a:r>
              <a:rPr lang="en-US" b="1" dirty="0"/>
              <a:t>= P</a:t>
            </a:r>
            <a:r>
              <a:rPr lang="en-US" b="1" dirty="0" smtClean="0"/>
              <a:t>roduct’s </a:t>
            </a:r>
            <a:r>
              <a:rPr lang="en-US" b="1" dirty="0" smtClean="0">
                <a:solidFill>
                  <a:srgbClr val="FFC000"/>
                </a:solidFill>
              </a:rPr>
              <a:t>price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4837" y="2665578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24200" y="3143250"/>
            <a:ext cx="28200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R = Price for </a:t>
            </a:r>
            <a:r>
              <a:rPr lang="en-US" b="1" dirty="0" smtClean="0">
                <a:solidFill>
                  <a:srgbClr val="FFC000"/>
                </a:solidFill>
              </a:rPr>
              <a:t>each</a:t>
            </a:r>
            <a:r>
              <a:rPr lang="en-US" b="1" dirty="0" smtClean="0"/>
              <a:t> score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Define: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41712" y="2671763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/>
              <a:t>Product’s </a:t>
            </a:r>
            <a:r>
              <a:rPr lang="en-US" b="1" dirty="0">
                <a:solidFill>
                  <a:srgbClr val="FFC000"/>
                </a:solidFill>
              </a:rPr>
              <a:t>score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2020887" y="4164285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3144837" y="3784873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87011"/>
              </p:ext>
            </p:extLst>
          </p:nvPr>
        </p:nvGraphicFramePr>
        <p:xfrm>
          <a:off x="752182" y="1573815"/>
          <a:ext cx="7239000" cy="4678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i5-4200U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i3-3217U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341230"/>
              </p:ext>
            </p:extLst>
          </p:nvPr>
        </p:nvGraphicFramePr>
        <p:xfrm>
          <a:off x="3419182" y="5200039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3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5200039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924638"/>
              </p:ext>
            </p:extLst>
          </p:nvPr>
        </p:nvGraphicFramePr>
        <p:xfrm>
          <a:off x="5781382" y="5226933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4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382" y="5226933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8965" y="2076913"/>
            <a:ext cx="192014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959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???...</a:t>
            </a:r>
            <a:endParaRPr 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068246"/>
              </p:ext>
            </p:extLst>
          </p:nvPr>
        </p:nvGraphicFramePr>
        <p:xfrm>
          <a:off x="914400" y="1828800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’s 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12.490.000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8.990.000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Price for each</a:t>
                      </a:r>
                      <a:r>
                        <a:rPr lang="en-US" sz="1800" baseline="0" dirty="0" smtClean="0"/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60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82" y="22860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083126"/>
              </p:ext>
            </p:extLst>
          </p:nvPr>
        </p:nvGraphicFramePr>
        <p:xfrm>
          <a:off x="3675356" y="4903185"/>
          <a:ext cx="10810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6" name="Equation" r:id="rId5" imgW="660240" imgH="583920" progId="Equation.DSMT4">
                  <p:embed/>
                </p:oleObj>
              </mc:Choice>
              <mc:Fallback>
                <p:oleObj name="Equation" r:id="rId5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356" y="4903185"/>
                        <a:ext cx="10810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13320"/>
              </p:ext>
            </p:extLst>
          </p:nvPr>
        </p:nvGraphicFramePr>
        <p:xfrm>
          <a:off x="6093118" y="4903185"/>
          <a:ext cx="10810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7" name="Equation" r:id="rId7" imgW="660240" imgH="583920" progId="Equation.DSMT4">
                  <p:embed/>
                </p:oleObj>
              </mc:Choice>
              <mc:Fallback>
                <p:oleObj name="Equation" r:id="rId7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118" y="4903185"/>
                        <a:ext cx="10810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85567" y="1982218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51450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Price 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209800" y="1629238"/>
            <a:ext cx="4191000" cy="2932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4760260" y="1629238"/>
            <a:ext cx="1640540" cy="300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2000" y="4562607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12460" y="46337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1246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209800" y="5254662"/>
            <a:ext cx="419100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4760260" y="5254662"/>
            <a:ext cx="164054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133600" y="6489700"/>
            <a:ext cx="502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Take point from another compare hardware 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2092</TotalTime>
  <Words>1093</Words>
  <Application>Microsoft Office PowerPoint</Application>
  <PresentationFormat>On-screen Show (4:3)</PresentationFormat>
  <Paragraphs>297</Paragraphs>
  <Slides>51</Slides>
  <Notes>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Van Giau</cp:lastModifiedBy>
  <cp:revision>261</cp:revision>
  <dcterms:created xsi:type="dcterms:W3CDTF">2004-09-21T09:36:36Z</dcterms:created>
  <dcterms:modified xsi:type="dcterms:W3CDTF">2014-08-21T05:31:55Z</dcterms:modified>
</cp:coreProperties>
</file>